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9" r:id="rId3"/>
    <p:sldId id="260" r:id="rId4"/>
    <p:sldId id="274" r:id="rId5"/>
    <p:sldId id="275" r:id="rId6"/>
    <p:sldId id="276" r:id="rId7"/>
    <p:sldId id="264" r:id="rId8"/>
    <p:sldId id="265" r:id="rId9"/>
    <p:sldId id="266" r:id="rId10"/>
    <p:sldId id="267" r:id="rId11"/>
    <p:sldId id="272" r:id="rId12"/>
    <p:sldId id="268" r:id="rId13"/>
    <p:sldId id="269" r:id="rId14"/>
    <p:sldId id="270" r:id="rId15"/>
    <p:sldId id="273" r:id="rId16"/>
  </p:sldIdLst>
  <p:sldSz cx="9906000" cy="6858000" type="A4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CDE5"/>
    <a:srgbClr val="FAC09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60"/>
  </p:normalViewPr>
  <p:slideViewPr>
    <p:cSldViewPr>
      <p:cViewPr>
        <p:scale>
          <a:sx n="90" d="100"/>
          <a:sy n="90" d="100"/>
        </p:scale>
        <p:origin x="-612" y="3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5254" tIns="47627" rIns="95254" bIns="4762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96" y="0"/>
            <a:ext cx="4278154" cy="339884"/>
          </a:xfrm>
          <a:prstGeom prst="rect">
            <a:avLst/>
          </a:prstGeom>
        </p:spPr>
        <p:txBody>
          <a:bodyPr vert="horz" lIns="95254" tIns="47627" rIns="95254" bIns="47627" rtlCol="0"/>
          <a:lstStyle>
            <a:lvl1pPr algn="r">
              <a:defRPr sz="1300"/>
            </a:lvl1pPr>
          </a:lstStyle>
          <a:p>
            <a:fld id="{040E177C-2FFA-4E3C-9D1F-C02DB14CD83A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95625" y="509588"/>
            <a:ext cx="368141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4" tIns="47627" rIns="95254" bIns="476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7"/>
            <a:ext cx="7898130" cy="3058953"/>
          </a:xfrm>
          <a:prstGeom prst="rect">
            <a:avLst/>
          </a:prstGeom>
        </p:spPr>
        <p:txBody>
          <a:bodyPr vert="horz" lIns="95254" tIns="47627" rIns="95254" bIns="4762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218"/>
            <a:ext cx="4278154" cy="339884"/>
          </a:xfrm>
          <a:prstGeom prst="rect">
            <a:avLst/>
          </a:prstGeom>
        </p:spPr>
        <p:txBody>
          <a:bodyPr vert="horz" lIns="95254" tIns="47627" rIns="95254" bIns="4762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96" y="6456218"/>
            <a:ext cx="4278154" cy="339884"/>
          </a:xfrm>
          <a:prstGeom prst="rect">
            <a:avLst/>
          </a:prstGeom>
        </p:spPr>
        <p:txBody>
          <a:bodyPr vert="horz" lIns="95254" tIns="47627" rIns="95254" bIns="47627" rtlCol="0" anchor="b"/>
          <a:lstStyle>
            <a:lvl1pPr algn="r">
              <a:defRPr sz="1300"/>
            </a:lvl1pPr>
          </a:lstStyle>
          <a:p>
            <a:fld id="{944DFDCD-8071-46FA-A308-2041463194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9600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DFDCD-8071-46FA-A308-20414631944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97213" y="509588"/>
            <a:ext cx="3678237" cy="2547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DFDCD-8071-46FA-A308-20414631944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AA8-8FDF-48A8-B574-0E872EA7BC84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7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2E01-BC6C-46F3-82F5-49D774D3F7CE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3537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31B1D-F89C-43FA-957A-8C32921FE7DA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2842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5413-D2EB-4641-A842-822E8145511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206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9869B-F4A1-46A5-BD66-2C89E7643206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7126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F03E-075B-400E-B5F7-80134D4C233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914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8F19-51EB-4ACD-BBE3-473D178486AB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889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37D6-03DE-4405-8F5F-BA91F0F753BC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5570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C712-CC31-4B14-B52A-5F185F82F04A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152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8EC6-DE4C-4B86-86FC-28CFA1791E8A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37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1AD3D-7CE4-4CC3-9980-58E15BB02396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038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FCA0B-7847-448D-A9CA-E9EBDADD1F14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B343D-7616-44E2-97B0-31793D356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433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52400"/>
            <a:ext cx="8915400" cy="6400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304800"/>
            <a:ext cx="8915400" cy="1591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 </a:t>
            </a:r>
          </a:p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Southern Shan State 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4" name="Picture 3" descr="MOEP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4891" y="2209801"/>
            <a:ext cx="1748709" cy="2209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5409" y="4664792"/>
            <a:ext cx="8915400" cy="842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 and Detailed Description of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Electrication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Plan </a:t>
            </a:r>
          </a:p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Southern Shan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686971" y="6124136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7271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84872694"/>
              </p:ext>
            </p:extLst>
          </p:nvPr>
        </p:nvGraphicFramePr>
        <p:xfrm>
          <a:off x="304797" y="1524000"/>
          <a:ext cx="9296403" cy="2732141"/>
        </p:xfrm>
        <a:graphic>
          <a:graphicData uri="http://schemas.openxmlformats.org/drawingml/2006/table">
            <a:tbl>
              <a:tblPr/>
              <a:tblGrid>
                <a:gridCol w="334407"/>
                <a:gridCol w="808596"/>
                <a:gridCol w="609600"/>
                <a:gridCol w="669827"/>
                <a:gridCol w="549373"/>
                <a:gridCol w="544631"/>
                <a:gridCol w="468859"/>
                <a:gridCol w="312572"/>
                <a:gridCol w="502738"/>
                <a:gridCol w="356836"/>
                <a:gridCol w="468859"/>
                <a:gridCol w="781431"/>
                <a:gridCol w="781436"/>
                <a:gridCol w="781431"/>
                <a:gridCol w="625145"/>
                <a:gridCol w="700662"/>
              </a:tblGrid>
              <a:tr h="64801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ship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Villages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Popu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lation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hole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of House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hole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construted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 (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MilKyats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  <a:endParaRPr lang="en-US" sz="1300" dirty="0"/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6480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33/11 kV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Tr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;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 kV Line (Mile)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11/0.4 kV TR;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Store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Installation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400 V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Line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(Mile)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MilKyats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749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‌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MVA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‌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KVA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38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Moe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Nal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</a:t>
                      </a:r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Myanmar2.1"/>
                        </a:rPr>
                        <a:t>785.19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.1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Myanmar2.1"/>
                        </a:rPr>
                        <a:t>107.04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.1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  892.23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Myanmar2.1"/>
                        </a:rPr>
                        <a:t>471.33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.1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7230"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300" b="1" i="0" u="none" strike="noStrike" smtClean="0">
                          <a:solidFill>
                            <a:srgbClr val="000000"/>
                          </a:solidFill>
                          <a:latin typeface="Myanmar2.1"/>
                        </a:rPr>
                        <a:t>785.19 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latin typeface="Myanmar2.1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300" b="1" i="0" u="none" strike="noStrike" smtClean="0">
                          <a:solidFill>
                            <a:srgbClr val="000000"/>
                          </a:solidFill>
                          <a:latin typeface="Myanmar2.1"/>
                        </a:rPr>
                        <a:t>107.04 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latin typeface="Myanmar2.1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892.23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300" b="1" i="0" u="none" strike="noStrike" smtClean="0">
                          <a:solidFill>
                            <a:srgbClr val="000000"/>
                          </a:solidFill>
                          <a:latin typeface="Myanmar2.1"/>
                        </a:rPr>
                        <a:t>471.33 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latin typeface="Myanmar2.1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33400" y="609600"/>
            <a:ext cx="8991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Lin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Kae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b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11kV Distribution Line)</a:t>
            </a:r>
            <a:endParaRPr lang="en-US" sz="2200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0008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31418490"/>
              </p:ext>
            </p:extLst>
          </p:nvPr>
        </p:nvGraphicFramePr>
        <p:xfrm>
          <a:off x="304800" y="533400"/>
          <a:ext cx="9372601" cy="4294796"/>
        </p:xfrm>
        <a:graphic>
          <a:graphicData uri="http://schemas.openxmlformats.org/drawingml/2006/table">
            <a:tbl>
              <a:tblPr/>
              <a:tblGrid>
                <a:gridCol w="381000"/>
                <a:gridCol w="2379321"/>
                <a:gridCol w="758494"/>
                <a:gridCol w="900785"/>
                <a:gridCol w="762000"/>
                <a:gridCol w="1219200"/>
                <a:gridCol w="609600"/>
                <a:gridCol w="838200"/>
                <a:gridCol w="685800"/>
                <a:gridCol w="838201"/>
              </a:tblGrid>
              <a:tr h="488803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The Statement of fiscal </a:t>
                      </a:r>
                      <a:r>
                        <a:rPr lang="en-US" sz="2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Yealy</a:t>
                      </a: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 Budget Electrified Connection for Southern Shan State</a:t>
                      </a:r>
                    </a:p>
                  </a:txBody>
                  <a:tcPr marL="9147" marR="9147" marT="91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039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No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Fiacial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 Year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State Capital Budget 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for ESE(Mil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Kyat)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State Capital 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Budget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for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DRD (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Mik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 kyat)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Electrified Connection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Total Cost for 11kV Line &amp; 11/0.4 kV TR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Total Cost for 400V Line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Total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Off Grid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ON Grid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Off Grid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Village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(Nos)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Consumer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Village 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Consumer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2014-2015 Estimate (BE+RE)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1629.85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2444.78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4074.63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7437.96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3230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573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5630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2015-2016 Estimate (BE+RE)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3650.94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5476.39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9127.34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5520.42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115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35600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516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4950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2016-2017 Budget Estimate (BE)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4780.54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6354.57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11135.1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6520.55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22400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540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5230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04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Grand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Total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10061.33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14275.75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24337.1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19478.95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195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61230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1629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15810</a:t>
                      </a:r>
                    </a:p>
                  </a:txBody>
                  <a:tcPr marL="9147" marR="9147" marT="91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9275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00117251"/>
              </p:ext>
            </p:extLst>
          </p:nvPr>
        </p:nvGraphicFramePr>
        <p:xfrm>
          <a:off x="609600" y="380992"/>
          <a:ext cx="8991600" cy="4724123"/>
        </p:xfrm>
        <a:graphic>
          <a:graphicData uri="http://schemas.openxmlformats.org/drawingml/2006/table">
            <a:tbl>
              <a:tblPr/>
              <a:tblGrid>
                <a:gridCol w="374651"/>
                <a:gridCol w="4273549"/>
                <a:gridCol w="1524000"/>
                <a:gridCol w="2819400"/>
              </a:tblGrid>
              <a:tr h="57176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Main Material List Transported to </a:t>
                      </a:r>
                      <a:r>
                        <a:rPr lang="en-US" sz="22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Dristract</a:t>
                      </a:r>
                      <a:r>
                        <a:rPr lang="en-US" sz="2200" b="1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Office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Distribution Transformer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271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-1,2,3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Mconcrete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Pole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13749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-1,2,3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ACSR 95 mm2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584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Ton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-1,2,3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Disc Insulator with Fitting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5871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-1,2,3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Pin Insulator with Spindle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37002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-1,2,3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Surge arresters, Disconnectors, Fuses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813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-1,2,3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Other Materials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1Lot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-1,2,3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5202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09604268"/>
              </p:ext>
            </p:extLst>
          </p:nvPr>
        </p:nvGraphicFramePr>
        <p:xfrm>
          <a:off x="609600" y="380992"/>
          <a:ext cx="8991600" cy="4724123"/>
        </p:xfrm>
        <a:graphic>
          <a:graphicData uri="http://schemas.openxmlformats.org/drawingml/2006/table">
            <a:tbl>
              <a:tblPr/>
              <a:tblGrid>
                <a:gridCol w="374651"/>
                <a:gridCol w="4121149"/>
                <a:gridCol w="1676400"/>
                <a:gridCol w="2819400"/>
              </a:tblGrid>
              <a:tr h="57176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Main Material List Transported to </a:t>
                      </a:r>
                      <a:r>
                        <a:rPr lang="en-US" sz="22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Office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Distribution Transformer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Mconcrete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Pole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1903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Office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ACSR 95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mm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²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85Ton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 Office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Disc Insulator with Fitting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820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 Office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Pin Insulator with Spindle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5134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 Office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Surge arresters, Disconnectors, Fuses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123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 Office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Other Materials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 Office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53267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64957595"/>
              </p:ext>
            </p:extLst>
          </p:nvPr>
        </p:nvGraphicFramePr>
        <p:xfrm>
          <a:off x="609600" y="380992"/>
          <a:ext cx="8991600" cy="4724123"/>
        </p:xfrm>
        <a:graphic>
          <a:graphicData uri="http://schemas.openxmlformats.org/drawingml/2006/table">
            <a:tbl>
              <a:tblPr/>
              <a:tblGrid>
                <a:gridCol w="374651"/>
                <a:gridCol w="4121149"/>
                <a:gridCol w="1752600"/>
                <a:gridCol w="2743200"/>
              </a:tblGrid>
              <a:tr h="57176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Main Material List Transported to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 </a:t>
                      </a:r>
                      <a:r>
                        <a:rPr lang="en-US" sz="22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Kae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Office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Distribution Transformer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Moe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 Mconcrete Pole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511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Moe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ACSR 95 mm2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21Ton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Moe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Disc Insulator with Fitting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227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Moe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Pin Insulator with Spindle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1389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Moe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, Fuses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42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Set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Moe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Other Materials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 Lot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Moe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Sub-Station </a:t>
                      </a:r>
                    </a:p>
                  </a:txBody>
                  <a:tcPr marL="7241" marR="7241" marT="7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192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51347"/>
            <a:ext cx="8915399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Myanmar2"/>
              </a:rPr>
              <a:t>Priority Electrification Project List for Southern Shan State</a:t>
            </a:r>
          </a:p>
        </p:txBody>
      </p:sp>
      <p:sp>
        <p:nvSpPr>
          <p:cNvPr id="3" name="Rectangle 2"/>
          <p:cNvSpPr/>
          <p:nvPr/>
        </p:nvSpPr>
        <p:spPr>
          <a:xfrm>
            <a:off x="450273" y="1111890"/>
            <a:ext cx="960581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Myanmar2"/>
              </a:rPr>
              <a:t>The following facts are agreement after discussion with Chief Minister (Shan State)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Myanmar2"/>
              </a:rPr>
              <a:t> To be performed priority the villages still without Electricity, which have along the main road.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Myanmar2"/>
              </a:rPr>
              <a:t> To meet the electrical safety and voltage to establish priorities.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Myanmar2"/>
              </a:rPr>
              <a:t> To Build quality products with proper power distribution Line.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The villages within 2 miles from  National Grid Line.(11 kV Line)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To be performed priority villages having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householes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more than 100 and above.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To be explain the public of villages to construct the low voltage line by local fund.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In areas with difficult transportation to go to all the relevant authorities spicy leaves.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And then, the remain villages will be implemented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containuously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by National Electrification Plan.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ESE (Southern Shan State) will implement the work done under management MOEP coordination</a:t>
            </a:r>
          </a:p>
          <a:p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    especially with local Government.</a:t>
            </a:r>
            <a:endParaRPr lang="en-US" sz="2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68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yal King\Desktop\Southen Shan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614" r="29879"/>
          <a:stretch/>
        </p:blipFill>
        <p:spPr bwMode="auto">
          <a:xfrm>
            <a:off x="3271972" y="2362201"/>
            <a:ext cx="3571294" cy="36662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2750" y="152400"/>
            <a:ext cx="9245600" cy="842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Electrification Plan for Villages  of Southern Shan State</a:t>
            </a:r>
          </a:p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750" y="990601"/>
            <a:ext cx="4387850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11 kV Distribution Line ( 279 ) miles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400 V Distribution Line (345.81 ) miles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11/0.4 kV Distribution Transformer ( 236 )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038600"/>
            <a:ext cx="3429000" cy="1169551"/>
          </a:xfrm>
          <a:prstGeom prst="rect">
            <a:avLst/>
          </a:prstGeom>
          <a:solidFill>
            <a:srgbClr val="D696D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Taungyyi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Village 		- ( 236)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(21033)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 	– (18782.33</a:t>
            </a:r>
            <a:r>
              <a:rPr lang="en-US" sz="1400" dirty="0" smtClean="0">
                <a:solidFill>
                  <a:srgbClr val="000000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3600" y="990601"/>
            <a:ext cx="3321051" cy="1169551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Loi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Lem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Village 		- ( 39 )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( 3031 )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 	- ( 2707.32 )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00800" y="4876801"/>
            <a:ext cx="3321051" cy="1169551"/>
          </a:xfrm>
          <a:prstGeom prst="rect">
            <a:avLst/>
          </a:prstGeom>
          <a:solidFill>
            <a:srgbClr val="DAD89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Myanmar2" pitchFamily="34" charset="0"/>
                <a:cs typeface="Myanmar2" pitchFamily="34" charset="0"/>
              </a:rPr>
              <a:t>Lin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Kae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Village 		- (  14  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( 824 )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 	- ( 892.23 )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cxnSp>
        <p:nvCxnSpPr>
          <p:cNvPr id="11" name="Straight Arrow Connector 10"/>
          <p:cNvCxnSpPr>
            <a:stCxn id="8" idx="1"/>
          </p:cNvCxnSpPr>
          <p:nvPr/>
        </p:nvCxnSpPr>
        <p:spPr>
          <a:xfrm rot="10800000">
            <a:off x="5715012" y="4800603"/>
            <a:ext cx="685789" cy="6609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1"/>
          </p:cNvCxnSpPr>
          <p:nvPr/>
        </p:nvCxnSpPr>
        <p:spPr>
          <a:xfrm rot="10800000" flipV="1">
            <a:off x="5562608" y="1575377"/>
            <a:ext cx="380993" cy="185362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</p:cNvCxnSpPr>
          <p:nvPr/>
        </p:nvCxnSpPr>
        <p:spPr>
          <a:xfrm flipV="1">
            <a:off x="3810000" y="4114802"/>
            <a:ext cx="609601" cy="5085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286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2750" y="379527"/>
            <a:ext cx="9245600" cy="76943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 of Southern Shan State</a:t>
            </a:r>
          </a:p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90009943"/>
              </p:ext>
            </p:extLst>
          </p:nvPr>
        </p:nvGraphicFramePr>
        <p:xfrm>
          <a:off x="381001" y="1143000"/>
          <a:ext cx="9301017" cy="4054004"/>
        </p:xfrm>
        <a:graphic>
          <a:graphicData uri="http://schemas.openxmlformats.org/drawingml/2006/table">
            <a:tbl>
              <a:tblPr/>
              <a:tblGrid>
                <a:gridCol w="238125"/>
                <a:gridCol w="752474"/>
                <a:gridCol w="609600"/>
                <a:gridCol w="597158"/>
                <a:gridCol w="585962"/>
                <a:gridCol w="675732"/>
                <a:gridCol w="356240"/>
                <a:gridCol w="275167"/>
                <a:gridCol w="521612"/>
                <a:gridCol w="461207"/>
                <a:gridCol w="461207"/>
                <a:gridCol w="768679"/>
                <a:gridCol w="845547"/>
                <a:gridCol w="615284"/>
                <a:gridCol w="585962"/>
                <a:gridCol w="951061"/>
              </a:tblGrid>
              <a:tr h="4538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Township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Villages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Popula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tion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hole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of House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hole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construted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Estimatedcost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MilKyats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Task by Regional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56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33/11 kV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Tr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;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 kV Line (Mile)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11/0.4 kV TR;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Store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Installation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400 V Line (Mile)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MilKyats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1046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‌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MVA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‌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KVA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5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100839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21033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21888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31770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16,357.01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2,425.32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18,782.33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296.15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13293.88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4710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2,361.40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345.92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2,707.32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39.16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1757.853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5068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Kae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785.19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107.04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892.23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471.3345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54884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Myanmar2" pitchFamily="34" charset="0"/>
                          <a:cs typeface="Myanmar2" pitchFamily="34" charset="0"/>
                        </a:rPr>
                        <a:t>287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Myanmar2" pitchFamily="34" charset="0"/>
                          <a:cs typeface="Myanmar2" pitchFamily="34" charset="0"/>
                        </a:rPr>
                        <a:t>119546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24888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Myanmar2" pitchFamily="34" charset="0"/>
                          <a:cs typeface="Myanmar2" pitchFamily="34" charset="0"/>
                        </a:rPr>
                        <a:t>25730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38280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326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19,503.60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2,878.28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22,381.88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345.81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15523.1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Royal King\Desktop\1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185" t="1182" r="38214" b="910"/>
          <a:stretch/>
        </p:blipFill>
        <p:spPr bwMode="auto">
          <a:xfrm>
            <a:off x="2971801" y="457200"/>
            <a:ext cx="4267200" cy="6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1" y="21474"/>
            <a:ext cx="9372600" cy="400101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0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Taunggyi</a:t>
            </a:r>
            <a:r>
              <a:rPr lang="en-US" sz="20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 (Within 2 miles from Existing 11kV Distribution Line)</a:t>
            </a:r>
            <a:endParaRPr lang="en-US" sz="2000" b="1" dirty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1" y="3441759"/>
            <a:ext cx="609600" cy="400101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Ayetharyar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2728" y="3351765"/>
            <a:ext cx="450273" cy="553990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Shwe</a:t>
            </a:r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Naung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6801" y="3962400"/>
            <a:ext cx="838200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Kyaut</a:t>
            </a:r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Ta Lone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3000" y="4240204"/>
            <a:ext cx="838200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Naung</a:t>
            </a:r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Kae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38600" y="4177844"/>
            <a:ext cx="609600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Ti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Gyit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27500" y="4433081"/>
            <a:ext cx="762000" cy="400101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Naung</a:t>
            </a:r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Ta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Yar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352801" y="4876802"/>
            <a:ext cx="1524000" cy="9766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400426" y="4876800"/>
            <a:ext cx="790575" cy="2864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28" idx="1"/>
          </p:cNvCxnSpPr>
          <p:nvPr/>
        </p:nvCxnSpPr>
        <p:spPr>
          <a:xfrm>
            <a:off x="3289302" y="4491225"/>
            <a:ext cx="838198" cy="1419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352801" y="3769324"/>
            <a:ext cx="790575" cy="4708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133850" y="3739011"/>
            <a:ext cx="609600" cy="215436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8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Aung</a:t>
            </a:r>
            <a:r>
              <a:rPr lang="en-US" sz="8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Ban</a:t>
            </a:r>
            <a:endParaRPr lang="en-US" sz="8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352800" y="3110235"/>
            <a:ext cx="942975" cy="6546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048000" y="2362200"/>
            <a:ext cx="1276351" cy="7436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5" idx="3"/>
          </p:cNvCxnSpPr>
          <p:nvPr/>
        </p:nvCxnSpPr>
        <p:spPr>
          <a:xfrm>
            <a:off x="2602675" y="1329895"/>
            <a:ext cx="1359725" cy="11085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4953000" y="1048435"/>
            <a:ext cx="990600" cy="7987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2" idx="0"/>
          </p:cNvCxnSpPr>
          <p:nvPr/>
        </p:nvCxnSpPr>
        <p:spPr>
          <a:xfrm flipH="1">
            <a:off x="4727865" y="1711284"/>
            <a:ext cx="1394120" cy="16404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2" idx="3"/>
          </p:cNvCxnSpPr>
          <p:nvPr/>
        </p:nvCxnSpPr>
        <p:spPr>
          <a:xfrm flipH="1">
            <a:off x="4953001" y="2465662"/>
            <a:ext cx="1180425" cy="11630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0800000" flipV="1">
            <a:off x="5219701" y="3322224"/>
            <a:ext cx="857250" cy="4426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3" idx="2"/>
          </p:cNvCxnSpPr>
          <p:nvPr/>
        </p:nvCxnSpPr>
        <p:spPr>
          <a:xfrm flipH="1" flipV="1">
            <a:off x="5295901" y="4208613"/>
            <a:ext cx="801370" cy="1575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5181600" y="4393289"/>
            <a:ext cx="915670" cy="7699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5639441" y="5020019"/>
            <a:ext cx="473071" cy="8334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04801" y="445533"/>
            <a:ext cx="9372600" cy="62276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en-US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6675" y="914400"/>
            <a:ext cx="2286000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Ywar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Ngan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( 26 )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(3956)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2,138.19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62000" y="1776350"/>
            <a:ext cx="2285999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smtClean="0">
                <a:latin typeface="Myanmar2" pitchFamily="34" charset="0"/>
                <a:cs typeface="Myanmar2" pitchFamily="34" charset="0"/>
              </a:rPr>
              <a:t>Pin Ta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Ya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(30)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(2693)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2,010.77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143000" y="2632881"/>
            <a:ext cx="2159001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Aung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Ban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(4)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(379)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312.37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143000" y="3500250"/>
            <a:ext cx="2159001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smtClean="0">
                <a:latin typeface="Myanmar2" pitchFamily="34" charset="0"/>
                <a:cs typeface="Myanmar2" pitchFamily="34" charset="0"/>
              </a:rPr>
              <a:t>Ti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Gyit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(8)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(675)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510.88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90600" y="4367620"/>
            <a:ext cx="2311401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Naung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Ta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Yar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(26)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(1898)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1,842.56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4400" y="5217511"/>
            <a:ext cx="2387601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smtClean="0">
                <a:latin typeface="Myanmar2" pitchFamily="34" charset="0"/>
                <a:cs typeface="Myanmar2" pitchFamily="34" charset="0"/>
              </a:rPr>
              <a:t>Pin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Laung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(33)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(12862)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2,491.92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0600" y="6079461"/>
            <a:ext cx="2311401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Naung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Shwe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(20)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(1027)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1,123.66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619500" y="458370"/>
            <a:ext cx="2285999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Taunggyi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( 234 )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(21888)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(10370.11)(mil kyats)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943600" y="469075"/>
            <a:ext cx="2302163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Yask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Sout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( 36 )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(3498)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3,420.59)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03637" y="1307977"/>
            <a:ext cx="2225963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Shwe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Naung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( 7 )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(434)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337.88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003637" y="2169511"/>
            <a:ext cx="2225963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Ayetharyar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( 6 )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(514)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470.75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003637" y="3036125"/>
            <a:ext cx="2302163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Taunggyi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( 8 )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(691)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1,188.76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003637" y="3898361"/>
            <a:ext cx="2378363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Kyaut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Ta Lone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( 19 )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(2188)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1,880.91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003637" y="4760311"/>
            <a:ext cx="2454563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Naung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Kae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( 5 )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(507)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490.82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003637" y="5622261"/>
            <a:ext cx="2302163" cy="830989"/>
          </a:xfrm>
          <a:prstGeom prst="rect">
            <a:avLst/>
          </a:prstGeom>
          <a:solidFill>
            <a:srgbClr val="FFFF00"/>
          </a:solidFill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1200" dirty="0" smtClean="0">
                <a:latin typeface="Myanmar2" pitchFamily="34" charset="0"/>
                <a:cs typeface="Myanmar2" pitchFamily="34" charset="0"/>
              </a:rPr>
              <a:t>See 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Sai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No. of Village 	- ( 6 )</a:t>
            </a:r>
            <a:r>
              <a:rPr lang="en-US" sz="12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2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Household	- (566)</a:t>
            </a:r>
          </a:p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Estimated Cost	- (</a:t>
            </a:r>
            <a:r>
              <a:rPr lang="en-US" sz="1200" dirty="0" smtClean="0">
                <a:solidFill>
                  <a:srgbClr val="000000"/>
                </a:solidFill>
                <a:latin typeface="Myanmar2.1"/>
              </a:rPr>
              <a:t>68.91</a:t>
            </a:r>
            <a:r>
              <a:rPr lang="en-US" sz="12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652819" y="1760682"/>
            <a:ext cx="675409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Yask</a:t>
            </a:r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Sout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752274" y="2424919"/>
            <a:ext cx="750455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Ywar</a:t>
            </a:r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Ngan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253183" y="2888341"/>
            <a:ext cx="750455" cy="253128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Ho Pone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052455" y="3120053"/>
            <a:ext cx="750455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Pin Ta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Ya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52455" y="3583474"/>
            <a:ext cx="750455" cy="253128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Kalaw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50691" y="3596232"/>
            <a:ext cx="609600" cy="400101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Taunggyi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502728" y="4201369"/>
            <a:ext cx="838200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Naung</a:t>
            </a:r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Shwe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03273" y="4510317"/>
            <a:ext cx="838200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See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Sai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02546" y="4742028"/>
            <a:ext cx="762000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Pin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Laung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352637" y="5668872"/>
            <a:ext cx="762000" cy="24621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Pae</a:t>
            </a:r>
            <a:r>
              <a:rPr lang="en-US" sz="1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1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Kone</a:t>
            </a:r>
            <a:endParaRPr lang="en-US" sz="1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26302950"/>
              </p:ext>
            </p:extLst>
          </p:nvPr>
        </p:nvGraphicFramePr>
        <p:xfrm>
          <a:off x="304800" y="762000"/>
          <a:ext cx="9458418" cy="5959946"/>
        </p:xfrm>
        <a:graphic>
          <a:graphicData uri="http://schemas.openxmlformats.org/drawingml/2006/table">
            <a:tbl>
              <a:tblPr/>
              <a:tblGrid>
                <a:gridCol w="312946"/>
                <a:gridCol w="1005840"/>
                <a:gridCol w="513844"/>
                <a:gridCol w="762242"/>
                <a:gridCol w="411316"/>
                <a:gridCol w="714643"/>
                <a:gridCol w="450384"/>
                <a:gridCol w="375320"/>
                <a:gridCol w="450384"/>
                <a:gridCol w="450384"/>
                <a:gridCol w="450384"/>
                <a:gridCol w="750639"/>
                <a:gridCol w="825702"/>
                <a:gridCol w="695803"/>
                <a:gridCol w="465627"/>
                <a:gridCol w="822960"/>
              </a:tblGrid>
              <a:tr h="27432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No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Township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Villages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Population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Househole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Nos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 of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Househole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construted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cost(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MilKyats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latin typeface="Myanmar2.1" pitchFamily="34" charset="0"/>
                          <a:cs typeface="Myanmar2.1" pitchFamily="34" charset="0"/>
                        </a:rPr>
                        <a:t>Task by Regional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787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33/11 kV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Tr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;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11 kV Line (Mile)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11/0.4 kV TR;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Store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Installation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Total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400 V Line (Mile)</a:t>
                      </a:r>
                      <a:endParaRPr kumimoji="0" lang="my-MM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MilKyats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382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‌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MVA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No</a:t>
                      </a:r>
                      <a:endParaRPr kumimoji="0" lang="my-MM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‌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KVA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No</a:t>
                      </a:r>
                      <a:endParaRPr kumimoji="0" lang="my-MM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Taunggyi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3168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1,051.81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136.94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1,188.76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538.67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Ayetharyar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1833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410.07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 60.68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470.75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282.80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Shwe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2151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.1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299.27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 38.61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337.88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233.42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Kyaut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Ta Lone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7269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.1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2188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1,633.49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247.42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1,880.91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1,458.89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Kae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428.28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 62.54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490.82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426.45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See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Sai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2452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900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464.32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 68.91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533.23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336.67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Shwe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5256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989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965.90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157.76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1,123.66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969.60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Aung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Ban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1578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271.24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 41.13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312.37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202.00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Pin Ta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Ya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13844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2675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1,773.29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237.48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2,010.77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39.2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1,759.65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Ywar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Ngan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17353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3956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3956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1,874.27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263.92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2,138.19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1,750.67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Yosk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Sout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18390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3498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2,964.68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455.91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3,420.59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53.2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2,388.09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Pin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Laung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14250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2862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2,178.15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313.77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2,491.92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1,431.96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Ta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Yar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8223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1754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1898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1950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1,571.85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270.71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1,842.56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25.15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1,128.96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05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Ti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Gyit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2915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675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446.48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 64.40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510.88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    386.05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2743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.1"/>
                        </a:rPr>
                        <a:t>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100839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21033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.1"/>
                        </a:rPr>
                        <a:t>21888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31770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16,357.01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  2,425.32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   18,782.33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.1"/>
                        </a:rPr>
                        <a:t>296.15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.1"/>
                        </a:rPr>
                        <a:t>     13,293.88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3309" y="30573"/>
            <a:ext cx="9372600" cy="76943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Taunggyi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b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11kV Distribution Line)</a:t>
            </a:r>
            <a:endParaRPr lang="en-US" sz="2200" b="1" dirty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Royal King\Desktop\lll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317" t="6363" r="37228" b="31454"/>
          <a:stretch/>
        </p:blipFill>
        <p:spPr bwMode="auto">
          <a:xfrm>
            <a:off x="3112003" y="1219200"/>
            <a:ext cx="4215397" cy="4142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43499" y="2451556"/>
            <a:ext cx="711703" cy="218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Myanmar2.1" pitchFamily="34" charset="0"/>
                <a:cs typeface="Myanmar2.1" pitchFamily="34" charset="0"/>
              </a:rPr>
              <a:t>မိုင်းနောင</a:t>
            </a:r>
            <a:r>
              <a:rPr lang="en-US" sz="800" dirty="0" smtClean="0">
                <a:latin typeface="Myanmar2.1" pitchFamily="34" charset="0"/>
                <a:cs typeface="Myanmar2.1" pitchFamily="34" charset="0"/>
              </a:rPr>
              <a:t>်</a:t>
            </a:r>
            <a:endParaRPr lang="en-US" sz="800" dirty="0">
              <a:latin typeface="Myanmar2.1" pitchFamily="34" charset="0"/>
              <a:cs typeface="Myanmar2.1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5569202" y="2456768"/>
            <a:ext cx="1048001" cy="3309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5569202" y="2743202"/>
            <a:ext cx="1048002" cy="445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5219700" y="4000764"/>
            <a:ext cx="635503" cy="5046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788403" y="4187028"/>
            <a:ext cx="279400" cy="11748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404103" y="4397687"/>
            <a:ext cx="527050" cy="1574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121528" y="2286002"/>
            <a:ext cx="752475" cy="1751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97404" y="762000"/>
            <a:ext cx="9079997" cy="5791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04800" y="0"/>
            <a:ext cx="937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Loi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Lem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b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11kV Distribution Line)</a:t>
            </a:r>
            <a:endParaRPr lang="en-US" sz="2200" b="1" dirty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" y="1034653"/>
            <a:ext cx="2971800" cy="1169551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Loi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Lem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Village 	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	- ( 39 )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(3072)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	-(</a:t>
            </a:r>
            <a:r>
              <a:rPr lang="en-US" sz="1400" b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2,707.32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)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9600" y="2438400"/>
            <a:ext cx="3048000" cy="1169551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Myanmar2" pitchFamily="34" charset="0"/>
                <a:cs typeface="Myanmar2" pitchFamily="34" charset="0"/>
              </a:rPr>
              <a:t>Mine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Kaing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Village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		- 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( 12 )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(788)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 	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- (</a:t>
            </a:r>
            <a:r>
              <a:rPr lang="en-US" sz="140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615.94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)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5800" y="4046895"/>
            <a:ext cx="3124200" cy="954107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Myanmar2" pitchFamily="34" charset="0"/>
                <a:cs typeface="Myanmar2" pitchFamily="34" charset="0"/>
              </a:rPr>
              <a:t>Mine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Pon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Village 		- ( 3 )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(171)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 - (</a:t>
            </a:r>
            <a:r>
              <a:rPr lang="en-US" sz="1400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241.10 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)(mil kyats)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00400" y="5370493"/>
            <a:ext cx="3265055" cy="1169551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Nan Sam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Village 	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	- ( 11 )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(654)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 	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- (</a:t>
            </a:r>
            <a:r>
              <a:rPr lang="en-US" sz="140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836.62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)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67400" y="4151293"/>
            <a:ext cx="3276600" cy="1169551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Khoe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Lom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Village 	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	- (10)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(1331)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 	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- (</a:t>
            </a:r>
            <a:r>
              <a:rPr lang="en-US" sz="140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934.46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)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54800" y="2424919"/>
            <a:ext cx="3022600" cy="1169551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Myanmar2" pitchFamily="34" charset="0"/>
                <a:cs typeface="Myanmar2" pitchFamily="34" charset="0"/>
              </a:rPr>
              <a:t>Mine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Naung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+ Wan Sin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Village 	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	- (3)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(757)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	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- (</a:t>
            </a:r>
            <a:r>
              <a:rPr lang="en-US" sz="140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108.23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)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52091" y="2038735"/>
            <a:ext cx="1275773" cy="31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Mine </a:t>
            </a:r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Kaing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27864" y="2270445"/>
            <a:ext cx="1275773" cy="530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Mine </a:t>
            </a:r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Naung</a:t>
            </a:r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+ Wan Sin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34427" y="3040835"/>
            <a:ext cx="1275773" cy="31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Lae</a:t>
            </a:r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Char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70357" y="3414542"/>
            <a:ext cx="1275773" cy="31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Loi</a:t>
            </a:r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Lem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77227" y="3892422"/>
            <a:ext cx="1275773" cy="31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Mine </a:t>
            </a:r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Pon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52636" y="4031435"/>
            <a:ext cx="1275773" cy="31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Nan Sam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52818" y="3737948"/>
            <a:ext cx="1275773" cy="31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Kho</a:t>
            </a:r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Lem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28409" y="3197289"/>
            <a:ext cx="1275773" cy="31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Kum</a:t>
            </a:r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Hein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53364" y="2038735"/>
            <a:ext cx="1275773" cy="31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Mine </a:t>
            </a:r>
            <a:r>
              <a:rPr lang="en-US" sz="14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Shu</a:t>
            </a:r>
            <a:endParaRPr lang="en-US" sz="14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750628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65810867"/>
              </p:ext>
            </p:extLst>
          </p:nvPr>
        </p:nvGraphicFramePr>
        <p:xfrm>
          <a:off x="152399" y="1143000"/>
          <a:ext cx="9617142" cy="4246275"/>
        </p:xfrm>
        <a:graphic>
          <a:graphicData uri="http://schemas.openxmlformats.org/drawingml/2006/table">
            <a:tbl>
              <a:tblPr/>
              <a:tblGrid>
                <a:gridCol w="342426"/>
                <a:gridCol w="1645920"/>
                <a:gridCol w="548640"/>
                <a:gridCol w="548640"/>
                <a:gridCol w="457200"/>
                <a:gridCol w="548640"/>
                <a:gridCol w="381000"/>
                <a:gridCol w="286111"/>
                <a:gridCol w="457200"/>
                <a:gridCol w="480100"/>
                <a:gridCol w="365760"/>
                <a:gridCol w="731520"/>
                <a:gridCol w="753837"/>
                <a:gridCol w="728663"/>
                <a:gridCol w="609965"/>
                <a:gridCol w="731520"/>
              </a:tblGrid>
              <a:tr h="42833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ship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Villages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Popu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-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lation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House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hole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of House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hole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</a:t>
                      </a:r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construted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 (</a:t>
                      </a:r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MilKyats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Task by regional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4283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33/11 kV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Tr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;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 kV Line (Mile)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11/0.4 kV TR;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Store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Installation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400 V Line (Mile)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MilKyats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‌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MVA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‌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KVA</a:t>
                      </a: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938" marR="7938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Mine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Pon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204.13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   36.97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241.10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179.56 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Nan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Sam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729.85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 106.77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836.62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650.89 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Kho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Lem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828.39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 106.07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934.46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594.78 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Mine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Kaing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3642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529.61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   86.33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615.94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265.29 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Mine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+ Wan Sin</a:t>
                      </a:r>
                      <a:endParaRPr lang="my-MM" sz="15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  93.33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     14.90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108.23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67.33 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640080"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5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4710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2,361.40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345.92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  2,707.32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39.16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1,757.85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3309" y="195365"/>
            <a:ext cx="937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Loilem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b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11kV Distribution Line)</a:t>
            </a:r>
            <a:endParaRPr lang="en-US" sz="2200" b="1" dirty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306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Royal King\Desktop\lk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509" t="13686" r="56260" b="39298"/>
          <a:stretch/>
        </p:blipFill>
        <p:spPr bwMode="auto">
          <a:xfrm>
            <a:off x="1828800" y="731808"/>
            <a:ext cx="5562600" cy="5877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7200" y="838200"/>
            <a:ext cx="9079997" cy="563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yanmar2.1" pitchFamily="34" charset="0"/>
              <a:cs typeface="Myanmar2.1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5638800" y="1295400"/>
            <a:ext cx="914400" cy="6858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4800" y="118128"/>
            <a:ext cx="937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Lin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Kae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b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11kV Distribution Line)</a:t>
            </a:r>
            <a:endParaRPr lang="en-US" sz="2200" b="1" dirty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066800"/>
            <a:ext cx="3352800" cy="1169551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Myanmar2" pitchFamily="34" charset="0"/>
                <a:cs typeface="Myanmar2" pitchFamily="34" charset="0"/>
              </a:rPr>
              <a:t>Lin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Kae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Village	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 	- 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( 14 )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(851)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	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- (</a:t>
            </a:r>
            <a:r>
              <a:rPr lang="en-US" sz="1400" b="1" smtClean="0">
                <a:solidFill>
                  <a:srgbClr val="000000"/>
                </a:solidFill>
                <a:latin typeface="Myanmar2.1"/>
              </a:rPr>
              <a:t>892.23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) 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19801" y="957416"/>
            <a:ext cx="3429000" cy="1169551"/>
          </a:xfrm>
          <a:prstGeom prst="rect">
            <a:avLst/>
          </a:prstGeom>
          <a:solidFill>
            <a:srgbClr val="AEE9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Myanmar2" pitchFamily="34" charset="0"/>
                <a:cs typeface="Myanmar2" pitchFamily="34" charset="0"/>
              </a:rPr>
              <a:t>Moe 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Nal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No. of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Village 	</a:t>
            </a:r>
            <a:r>
              <a:rPr lang="en-US" sz="1400" dirty="0" smtClean="0">
                <a:latin typeface="Myanmar2" pitchFamily="34" charset="0"/>
                <a:cs typeface="Myanmar2" pitchFamily="34" charset="0"/>
              </a:rPr>
              <a:t>	- ( 14 )</a:t>
            </a:r>
            <a:r>
              <a:rPr lang="en-US" sz="14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Household		- (851)</a:t>
            </a: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Estimated Cost	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- (</a:t>
            </a:r>
            <a:r>
              <a:rPr lang="en-US" sz="1400" b="1" smtClean="0">
                <a:solidFill>
                  <a:srgbClr val="000000"/>
                </a:solidFill>
                <a:latin typeface="Myanmar2.1"/>
              </a:rPr>
              <a:t>892.23 </a:t>
            </a:r>
            <a:r>
              <a:rPr lang="en-US" sz="1400" smtClean="0">
                <a:latin typeface="Myanmar2" pitchFamily="34" charset="0"/>
                <a:cs typeface="Myanmar2" pitchFamily="34" charset="0"/>
              </a:rPr>
              <a:t>) </a:t>
            </a:r>
            <a:endParaRPr lang="en-US" sz="1400" dirty="0" smtClean="0">
              <a:latin typeface="Myanmar2" pitchFamily="34" charset="0"/>
              <a:cs typeface="Myanmar2" pitchFamily="34" charset="0"/>
            </a:endParaRPr>
          </a:p>
          <a:p>
            <a:r>
              <a:rPr lang="en-US" sz="1400" dirty="0" smtClean="0"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52818" y="1961497"/>
            <a:ext cx="1425864" cy="405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Moe </a:t>
            </a:r>
            <a:r>
              <a:rPr lang="en-US" sz="2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Nal</a:t>
            </a:r>
            <a:endParaRPr lang="en-US" sz="2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53182" y="4433080"/>
            <a:ext cx="1425864" cy="405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Mine Pan</a:t>
            </a:r>
            <a:endParaRPr lang="en-US" sz="2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2182" y="3815184"/>
            <a:ext cx="1425864" cy="405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Lin </a:t>
            </a:r>
            <a:r>
              <a:rPr lang="en-US" sz="2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Kae</a:t>
            </a:r>
            <a:endParaRPr lang="en-US" sz="2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01273" y="3892421"/>
            <a:ext cx="1425864" cy="405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Moke</a:t>
            </a:r>
            <a:r>
              <a:rPr lang="en-US" sz="2000" b="1" dirty="0" smtClean="0">
                <a:solidFill>
                  <a:srgbClr val="FFFF00"/>
                </a:solidFill>
                <a:latin typeface="Myanmar2.1" pitchFamily="34" charset="0"/>
                <a:cs typeface="Myanmar2.1" pitchFamily="34" charset="0"/>
              </a:rPr>
              <a:t> Mal</a:t>
            </a:r>
            <a:endParaRPr lang="en-US" sz="2000" b="1" dirty="0">
              <a:solidFill>
                <a:srgbClr val="FFFF00"/>
              </a:solidFill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1522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1589</Words>
  <Application>Microsoft Office PowerPoint</Application>
  <PresentationFormat>A4 Paper (210x297 mm)</PresentationFormat>
  <Paragraphs>882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Royal King</dc:creator>
  <cp:lastModifiedBy>HP</cp:lastModifiedBy>
  <cp:revision>59</cp:revision>
  <cp:lastPrinted>2015-10-19T11:03:58Z</cp:lastPrinted>
  <dcterms:created xsi:type="dcterms:W3CDTF">2015-10-19T08:09:12Z</dcterms:created>
  <dcterms:modified xsi:type="dcterms:W3CDTF">2015-10-21T03:21:26Z</dcterms:modified>
</cp:coreProperties>
</file>